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us gavilan lopez" userId="c05d137cce2d1255" providerId="LiveId" clId="{50C8E321-9621-465E-9E13-5D48160D68B2}"/>
    <pc:docChg chg="modSld">
      <pc:chgData name="jesus gavilan lopez" userId="c05d137cce2d1255" providerId="LiveId" clId="{50C8E321-9621-465E-9E13-5D48160D68B2}" dt="2023-05-31T10:52:05.039" v="11" actId="20577"/>
      <pc:docMkLst>
        <pc:docMk/>
      </pc:docMkLst>
      <pc:sldChg chg="modSp mod">
        <pc:chgData name="jesus gavilan lopez" userId="c05d137cce2d1255" providerId="LiveId" clId="{50C8E321-9621-465E-9E13-5D48160D68B2}" dt="2023-05-31T10:52:05.039" v="11" actId="20577"/>
        <pc:sldMkLst>
          <pc:docMk/>
          <pc:sldMk cId="0" sldId="256"/>
        </pc:sldMkLst>
        <pc:spChg chg="mod">
          <ac:chgData name="jesus gavilan lopez" userId="c05d137cce2d1255" providerId="LiveId" clId="{50C8E321-9621-465E-9E13-5D48160D68B2}" dt="2023-05-31T10:52:05.039" v="11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22B9C-5486-4374-A62D-FAF5B9AA30EF}" type="datetimeFigureOut">
              <a:rPr lang="es-ES" smtClean="0"/>
              <a:pPr/>
              <a:t>17/08/2023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A411F-6922-43FC-B38A-1B0C5177BB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43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EA2C-A8E6-43BC-AD4D-F86069691185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2D2DD-387F-479A-A1E2-A0B611512133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149A-24BF-44DE-A0DB-C9A9CF99D592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44C6-7837-4012-89DE-82FC21CD528F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2838-CAEE-4ADA-924B-AD0A4FB89F0C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0BA7-27F1-4ED8-8266-B9EC2F354424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F1F3-5D78-4B35-AD4F-5EC6F60E830F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0530-893B-48C4-A50F-D1AD5482C940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234A-551A-4FA7-A77B-BA49097684AD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3A091-2588-4ACC-9A88-1EA1CC544E8B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198AB-07C7-4C23-8F9E-BED137A7B1D7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2358-4D7C-4A57-BF35-C8CDCD4B4F22}" type="datetime1">
              <a:rPr lang="es-ES" smtClean="0"/>
              <a:pPr/>
              <a:t>17/08/2023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D3BB3-E4ED-4D2D-B071-13A487FC9C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3200" dirty="0"/>
              <a:t>CUESTIONES PROCESALES PRÁCTICAS Y RELEVANTES DEL JUICIO ORDINARIO.-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2400" dirty="0"/>
              <a:t>Jesús Gavilán López</a:t>
            </a:r>
          </a:p>
          <a:p>
            <a:r>
              <a:rPr lang="es-ES" sz="2400" dirty="0"/>
              <a:t>Abogado y </a:t>
            </a:r>
            <a:r>
              <a:rPr lang="es-ES" sz="2400"/>
              <a:t>ExMagistrado</a:t>
            </a: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1.- Introducción </a:t>
            </a:r>
            <a:br>
              <a:rPr lang="es-ES" sz="2800" dirty="0"/>
            </a:br>
            <a:r>
              <a:rPr lang="es-ES" sz="2800" dirty="0"/>
              <a:t>Procedimiento declarativo juicio ordinario : concordancias y diferencias.-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600" dirty="0"/>
              <a:t>Aproximación práctica clases de procesos: a) Declarativos Libro II: verbal y ordinario ; b) Ejecutivos: ejecución forzosa Libro III, títulos judiciales y no judiciales; c) Especiales: Libro IV; Capacidad, filiación matrimonio y menores; División de la Herencia; monitorio y cambiario. d) Incidentales: generales y especializados; e)  jurisdicción voluntaria: ausencia de controversia y resolución definitiva; personas, familia, sucesiones obligaciones, derechos reales, subastas voluntarias , mercantil y conciliación.    </a:t>
            </a:r>
          </a:p>
          <a:p>
            <a:pPr algn="just"/>
            <a:r>
              <a:rPr lang="es-ES" sz="1600" dirty="0"/>
              <a:t>Determinación proceso: art. 248 LEC, controversia,  salvo tramitación especial: verbal u ordinario; criterio determinante: materia y subsidiario de cuantía; forma relativa.</a:t>
            </a:r>
          </a:p>
          <a:p>
            <a:pPr algn="just"/>
            <a:r>
              <a:rPr lang="es-ES" sz="1600" dirty="0"/>
              <a:t> Materias: arts. 249 y 250 LEC; cuantía :expresión imperativa, control de oficio y momento de impugnación; reglas de determinación y especiales pluralidad de objetos y partes. Petrificación y aplicación más beneficiosa; diferenciación tramitación/expresión preceptiva. Especial consideración materias juicio ordinario. Determinación acción específica ejercitada en supuestos especiales : artículo 82.2.2º LOPJ recurso de apelación.</a:t>
            </a:r>
          </a:p>
          <a:p>
            <a:pPr algn="just"/>
            <a:r>
              <a:rPr lang="es-ES" sz="1600" dirty="0"/>
              <a:t>Estructura básica procedimientos declarativos : fases; preferencia y tendencia al proceso documental. Previsiones legales de simplificación: 429.8 (438.3 </a:t>
            </a:r>
            <a:r>
              <a:rPr lang="es-ES" sz="1600" dirty="0" err="1"/>
              <a:t>jv</a:t>
            </a:r>
            <a:r>
              <a:rPr lang="es-ES" sz="1600" dirty="0"/>
              <a:t>) LEC(sin juicio).</a:t>
            </a:r>
          </a:p>
          <a:p>
            <a:pPr algn="just"/>
            <a:r>
              <a:rPr lang="es-ES" sz="1600" dirty="0">
                <a:latin typeface="Times New Roman"/>
                <a:cs typeface="Times New Roman"/>
              </a:rPr>
              <a:t>Disposiciones generales de los juicios declarativos: artículos  248 a 398 de la LEC. arts.185 c.vistas;210 r.orales;285 rec.prueba.459 denuncia infracciones procesales</a:t>
            </a:r>
            <a:r>
              <a:rPr lang="es-ES" sz="1800" dirty="0">
                <a:latin typeface="Times New Roman"/>
                <a:cs typeface="Times New Roman"/>
              </a:rPr>
              <a:t>.</a:t>
            </a:r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es-ES" sz="2400" dirty="0"/>
              <a:t>2.- Escritos rectores : articulación y estructuración básica; clases y diferencias 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ES" sz="2000" dirty="0"/>
              <a:t>Demandas: </a:t>
            </a:r>
            <a:r>
              <a:rPr lang="es-ES" sz="2000" dirty="0" err="1"/>
              <a:t>j.o.</a:t>
            </a:r>
            <a:r>
              <a:rPr lang="es-ES" sz="2000" dirty="0"/>
              <a:t> art. 399 con remisión art. 155 (</a:t>
            </a:r>
            <a:r>
              <a:rPr lang="es-ES" sz="2000" dirty="0" err="1"/>
              <a:t>tlf</a:t>
            </a:r>
            <a:r>
              <a:rPr lang="es-ES" sz="2000" dirty="0"/>
              <a:t>., Fax, correo </a:t>
            </a:r>
            <a:r>
              <a:rPr lang="es-ES" sz="2000" dirty="0" err="1"/>
              <a:t>elec</a:t>
            </a:r>
            <a:r>
              <a:rPr lang="es-ES" sz="2000" dirty="0"/>
              <a:t>., o similares) s/ Ley 18/2011, de 15 Julio , sobre uso tecnología e información </a:t>
            </a:r>
            <a:r>
              <a:rPr lang="es-ES" sz="2000" dirty="0" err="1"/>
              <a:t>adm</a:t>
            </a:r>
            <a:r>
              <a:rPr lang="es-ES" sz="2000" dirty="0"/>
              <a:t>. Justicia; identificación actor y demandado, domicilio a efectos emplazamiento; garantías s/ domicilio e incidencias posteriores; obligada comunicación por variación; estructuración legal imperativa ; concreción pretensiones: principal, alternativa y subsidiaria, así como su incidencia en los recursos. aportación documental preceptiva : documentos , conciliaciones, requerimientos y consignaciones (art. 403). Efectos:</a:t>
            </a:r>
          </a:p>
          <a:p>
            <a:pPr algn="just"/>
            <a:r>
              <a:rPr lang="es-ES" sz="2000" dirty="0"/>
              <a:t>Preclusión alegaciones, hechos y fundamentos jurídicos (art.400).</a:t>
            </a:r>
          </a:p>
          <a:p>
            <a:pPr algn="just"/>
            <a:r>
              <a:rPr lang="es-ES" sz="2000" dirty="0"/>
              <a:t>      “      acumulación de acciones contestada la demanda.</a:t>
            </a:r>
          </a:p>
          <a:p>
            <a:pPr algn="just"/>
            <a:r>
              <a:rPr lang="es-ES" sz="2000" dirty="0"/>
              <a:t>Ampliación objetiva y subjetiva antes de la contestación.</a:t>
            </a:r>
          </a:p>
          <a:p>
            <a:pPr algn="just"/>
            <a:r>
              <a:rPr lang="es-ES" sz="2000" dirty="0"/>
              <a:t>Admisión : SJ por Decreto ; Inadmisión Juez por Auto y causas tasadas. </a:t>
            </a:r>
          </a:p>
          <a:p>
            <a:pPr algn="just"/>
            <a:r>
              <a:rPr lang="es-ES" sz="2000" dirty="0"/>
              <a:t>Contestación: </a:t>
            </a:r>
            <a:r>
              <a:rPr lang="es-ES" sz="2000" dirty="0" err="1"/>
              <a:t>j.o.</a:t>
            </a:r>
            <a:r>
              <a:rPr lang="es-ES" sz="2000" dirty="0"/>
              <a:t>: remisión art. 399 iguales requisitos; excepciones procesales y alegaciones obstaculizan procedimiento, resueltas en la audiencia previa, fundamentos oposición e inadmisión acumulaciones , allanamiento total o parcial ; negación de hechos y admisión tácita.</a:t>
            </a:r>
          </a:p>
          <a:p>
            <a:pPr algn="just"/>
            <a:r>
              <a:rPr lang="es-ES" sz="2000" dirty="0"/>
              <a:t>Reconvención : </a:t>
            </a:r>
            <a:r>
              <a:rPr lang="es-ES" sz="2000" dirty="0" err="1"/>
              <a:t>idem</a:t>
            </a:r>
            <a:r>
              <a:rPr lang="es-ES" sz="2000" dirty="0"/>
              <a:t> requisitos demanda. Competencia objetiva; Conexión pretensiones demanda y acciones conexas de juicio verbal. Puede dirigirse contra sujetos no demandantes. </a:t>
            </a:r>
          </a:p>
          <a:p>
            <a:pPr algn="just"/>
            <a:r>
              <a:rPr lang="es-ES" sz="2000" dirty="0"/>
              <a:t>Art. 408 tratamiento procesal de la compensación  y nulidad puede contestarse.</a:t>
            </a:r>
          </a:p>
          <a:p>
            <a:pPr algn="just"/>
            <a:r>
              <a:rPr lang="es-ES" sz="2000" dirty="0"/>
              <a:t>Efectos de la pendencia: litispendencia (410), </a:t>
            </a:r>
            <a:r>
              <a:rPr lang="es-ES" sz="2000" dirty="0" err="1"/>
              <a:t>perpetuatio</a:t>
            </a:r>
            <a:r>
              <a:rPr lang="es-ES" sz="2000" dirty="0"/>
              <a:t> jurisdicción(411) , preclusividad objeto procedimiento (412), no afecta modificación circunstancias ,salvo falta interés legítimo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Times New Roman"/>
                <a:cs typeface="Times New Roman"/>
              </a:rPr>
              <a:t>3.-  </a:t>
            </a:r>
            <a:r>
              <a:rPr lang="es-ES" sz="2800" dirty="0">
                <a:latin typeface="Calibri" pitchFamily="34" charset="0"/>
                <a:cs typeface="Times New Roman"/>
              </a:rPr>
              <a:t>Praxis : Redacción y estructuración de la demanda y contestación</a:t>
            </a:r>
            <a:r>
              <a:rPr lang="es-ES" sz="2800" dirty="0">
                <a:latin typeface="Times New Roman"/>
                <a:cs typeface="Times New Roman"/>
              </a:rPr>
              <a:t>.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7472" indent="-347472" algn="just">
              <a:spcBef>
                <a:spcPts val="576"/>
              </a:spcBef>
              <a:buSzPts val="2400"/>
              <a:buFont typeface="Arial"/>
              <a:buChar char="•"/>
            </a:pPr>
            <a:r>
              <a:rPr lang="es-ES" sz="7200" dirty="0">
                <a:latin typeface="Times New Roman"/>
                <a:cs typeface="Times New Roman"/>
              </a:rPr>
              <a:t>a) Encabezamiento: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     quien comparece + digo + a qué comparece con expresión </a:t>
            </a:r>
            <a:r>
              <a:rPr lang="es-ES" sz="7200" dirty="0" err="1">
                <a:latin typeface="Times New Roman"/>
                <a:cs typeface="Times New Roman"/>
              </a:rPr>
              <a:t>nomen</a:t>
            </a:r>
            <a:r>
              <a:rPr lang="es-ES" sz="7200" dirty="0">
                <a:latin typeface="Times New Roman"/>
                <a:cs typeface="Times New Roman"/>
              </a:rPr>
              <a:t> iuris de la acción y procedimiento.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b) Cuerpo del escrito: hechos y fundamentos de derecho.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c) Suplico: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    petición procesal + previa tramitación legal + petición de fondo.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d) Otros si digo. Parte expositiva pretensiones accesorias y complementarias.</a:t>
            </a:r>
            <a:endParaRPr lang="es-ES" sz="7200" dirty="0"/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e) Suplico de los otros sí digo.</a:t>
            </a:r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Contestación: Idéntica estructura encabezamiento y suplico, variando el </a:t>
            </a:r>
            <a:r>
              <a:rPr lang="es-ES" sz="7200" dirty="0" err="1">
                <a:latin typeface="Times New Roman"/>
                <a:cs typeface="Times New Roman"/>
              </a:rPr>
              <a:t>nomen</a:t>
            </a:r>
            <a:r>
              <a:rPr lang="es-ES" sz="7200" dirty="0">
                <a:latin typeface="Times New Roman"/>
                <a:cs typeface="Times New Roman"/>
              </a:rPr>
              <a:t> iuris y petición del escrito; conformidad o disconformidad con los correlativos hechos y fundamentos de derecho del cuerpo del escrito.</a:t>
            </a:r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Diferencia práctica con escritos impugnatorios : recursos ; encabezamiento, cuerpo del escrito con alegaciones y suplico. Motivos del recurso: cuestiones previas e infracciones procesales, error en la valoración de la prueba y errónea aplicación del derecho con infracciones sustantivas.</a:t>
            </a:r>
          </a:p>
          <a:p>
            <a:pPr marL="347472" indent="-347472" algn="just">
              <a:spcBef>
                <a:spcPts val="576"/>
              </a:spcBef>
            </a:pPr>
            <a:r>
              <a:rPr lang="es-ES" sz="7200" dirty="0">
                <a:latin typeface="Times New Roman"/>
                <a:cs typeface="Times New Roman"/>
              </a:rPr>
              <a:t>Escritos interlocutorios o de mero trámite. Estructuración básica con encabezamiento, en cuyo segundo sub-apartado se incluye exposición/motivación, con el correspondiente suplico.</a:t>
            </a:r>
          </a:p>
          <a:p>
            <a:pPr marL="347472" indent="-347472">
              <a:spcBef>
                <a:spcPts val="576"/>
              </a:spcBef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4.- Fase intermedia de preparación del juicio: audiencia previa.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8592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1143000" lvl="0" indent="-1143000" algn="just">
              <a:buNone/>
            </a:pPr>
            <a:r>
              <a:rPr lang="es-ES" sz="6400" dirty="0"/>
              <a:t>a) Función y finalidad. </a:t>
            </a:r>
          </a:p>
          <a:p>
            <a:pPr marL="1143000" lvl="0" indent="-1143000" algn="just">
              <a:buNone/>
            </a:pPr>
            <a:r>
              <a:rPr lang="es-ES" sz="6400" dirty="0"/>
              <a:t>          Intento de acuerdo o transacción entre las partes; homologación acuerdos .</a:t>
            </a:r>
          </a:p>
          <a:p>
            <a:pPr lvl="1" algn="just">
              <a:buNone/>
            </a:pPr>
            <a:r>
              <a:rPr lang="es-ES" sz="6400" dirty="0"/>
              <a:t>Ratificación escritos rectores. Demanda y contestación. </a:t>
            </a:r>
          </a:p>
          <a:p>
            <a:pPr lvl="1" algn="just">
              <a:buNone/>
            </a:pPr>
            <a:r>
              <a:rPr lang="es-ES" sz="6400" dirty="0"/>
              <a:t>Resolución de las posibles cuestiones sobre presupuestos y óbices procesales. </a:t>
            </a:r>
          </a:p>
          <a:p>
            <a:pPr lvl="1" algn="just">
              <a:buNone/>
            </a:pPr>
            <a:r>
              <a:rPr lang="es-ES" sz="6400" dirty="0"/>
              <a:t>-Comparecencia partes  o Procurador  poder especial ; supuestos incomparecencia, declaración rebeldía (art.496)  e interés legítimo del demandado en la continuación procedimiento. Excepciones: </a:t>
            </a:r>
          </a:p>
          <a:p>
            <a:pPr algn="just">
              <a:buNone/>
            </a:pPr>
            <a:r>
              <a:rPr lang="es-ES" sz="6400" dirty="0"/>
              <a:t>       . Falta de capacidad y representación</a:t>
            </a:r>
          </a:p>
          <a:p>
            <a:pPr algn="just">
              <a:buNone/>
            </a:pPr>
            <a:r>
              <a:rPr lang="es-ES" sz="6400" dirty="0"/>
              <a:t>         . Acumulación de acciones  . Falta de litisconsorcio</a:t>
            </a:r>
          </a:p>
          <a:p>
            <a:pPr algn="just">
              <a:buNone/>
            </a:pPr>
            <a:r>
              <a:rPr lang="es-ES" sz="6400" dirty="0"/>
              <a:t>         . Cosa juzgada y litispendencia    . Inadecuación de procedimiento cuantía y materia</a:t>
            </a:r>
          </a:p>
          <a:p>
            <a:pPr algn="just">
              <a:buNone/>
            </a:pPr>
            <a:r>
              <a:rPr lang="es-ES" sz="6400" dirty="0"/>
              <a:t>         . Defecto legal en el modo de proponer la demanda.</a:t>
            </a:r>
          </a:p>
          <a:p>
            <a:pPr algn="just">
              <a:buNone/>
            </a:pPr>
            <a:r>
              <a:rPr lang="es-ES" sz="6400" dirty="0"/>
              <a:t>         . Otras análogas. (Ver página 5).</a:t>
            </a:r>
          </a:p>
          <a:p>
            <a:pPr marL="1143000" lvl="0" indent="-1143000" algn="just">
              <a:buNone/>
            </a:pPr>
            <a:r>
              <a:rPr lang="es-ES" sz="6400" dirty="0"/>
              <a:t>b) Alegaciones complementarias. Hechos posteriores demanda y contestación s/ art. 286.4.</a:t>
            </a:r>
          </a:p>
          <a:p>
            <a:pPr marL="1143000" lvl="0" indent="-1143000" algn="just">
              <a:buNone/>
            </a:pPr>
            <a:r>
              <a:rPr lang="es-ES" sz="6400" dirty="0"/>
              <a:t>      Presentación de documentos. </a:t>
            </a:r>
          </a:p>
          <a:p>
            <a:pPr marL="1143000" lvl="0" indent="-1143000" algn="just">
              <a:buNone/>
            </a:pPr>
            <a:r>
              <a:rPr lang="es-ES" sz="6400" dirty="0"/>
              <a:t> c) Reconocimiento e impugnación documental y dictámenes . </a:t>
            </a:r>
          </a:p>
          <a:p>
            <a:pPr lvl="0" algn="just">
              <a:buNone/>
            </a:pPr>
            <a:r>
              <a:rPr lang="es-ES" sz="6400" dirty="0"/>
              <a:t>d) Determinación de la pretensión de las partes y ámbito de la controversia. Fijación hechos controvertidos.</a:t>
            </a:r>
          </a:p>
          <a:p>
            <a:pPr lvl="0" algn="just">
              <a:buNone/>
            </a:pPr>
            <a:r>
              <a:rPr lang="es-ES" sz="6400" dirty="0"/>
              <a:t>e) Intento de nuevo acuerdo.</a:t>
            </a:r>
          </a:p>
          <a:p>
            <a:pPr lvl="0" algn="just">
              <a:buNone/>
            </a:pPr>
            <a:r>
              <a:rPr lang="es-ES" sz="6400" dirty="0"/>
              <a:t>f) Proposición y admisión de prueba. Medios s/art.299 ;  Verbal más escrito  art. 429.1 Completada por insuficiencia s/ 429.1 LEC. Citaciones . Señalamiento de juicio. Anticipada art. 293 y ss. . </a:t>
            </a:r>
          </a:p>
          <a:p>
            <a:pPr marL="1143000" lvl="0" indent="-1143000">
              <a:buNone/>
            </a:pPr>
            <a:endParaRPr lang="es-ES" sz="6400" dirty="0"/>
          </a:p>
          <a:p>
            <a:pPr lvl="0" algn="just">
              <a:buNone/>
              <a:tabLst>
                <a:tab pos="457200" algn="l"/>
              </a:tabLst>
            </a:pPr>
            <a:endParaRPr lang="es-ES" sz="2400" dirty="0">
              <a:latin typeface="Times New Roman"/>
              <a:ea typeface="Times New Roman"/>
            </a:endParaRP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286644" y="6357958"/>
            <a:ext cx="2133600" cy="365125"/>
          </a:xfrm>
        </p:spPr>
        <p:txBody>
          <a:bodyPr/>
          <a:lstStyle/>
          <a:p>
            <a:fld id="{9CAD3BB3-E4ED-4D2D-B071-13A487FC9CD3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5.- Excepciones procesales y de fondo.-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es-ES" sz="5600" dirty="0"/>
              <a:t>Planteamiento y resolución; contestación a la demanda; resolución en audiencia previa.; en sentencia las materiales o de fondo; exclusión falta de jurisdicción y competencia s/ declinatoria arts. 63 y ss. LEC.</a:t>
            </a:r>
          </a:p>
          <a:p>
            <a:pPr algn="just"/>
            <a:r>
              <a:rPr lang="es-ES" sz="5600" dirty="0"/>
              <a:t>Orden examen y resolución (art.417 LEC), varias s/art.418 y ss. resolución oral y motivada(art.210 LEC)/ o 5 días siguientes por Auto. Imperativo recurso para su reproducción sustantiva y procesal.</a:t>
            </a:r>
          </a:p>
          <a:p>
            <a:pPr algn="just"/>
            <a:r>
              <a:rPr lang="es-ES" sz="5600" dirty="0"/>
              <a:t>Capacidad y representación: subsanable en el acto o en plazo 10 días con suspensión audiencia o vista. En su defecto, auto archivo o declaración rebeldía del demandado.</a:t>
            </a:r>
          </a:p>
          <a:p>
            <a:pPr algn="just"/>
            <a:r>
              <a:rPr lang="es-ES" sz="5600" dirty="0"/>
              <a:t>Acumulación de acciones :oposición resuelta oralmente; supuestos de estimación parcial de una de ellas, sigue su curso. </a:t>
            </a:r>
          </a:p>
          <a:p>
            <a:pPr algn="just"/>
            <a:r>
              <a:rPr lang="es-ES" sz="5600" dirty="0"/>
              <a:t>Litisconsorcio: a petición demandado, previa presentación escrito y copias actor y emplazamiento del Juez; caso oposición actor: resuelve Juez (Auto 5 días u oral), caso de estimación ampliación demanda y emplazamiento, con suspensión de actuaciones y reanudación con la nueva audiencia. No constitución litisconsorcio determina fin del proceso y archivo actuaciones</a:t>
            </a:r>
          </a:p>
          <a:p>
            <a:pPr algn="just"/>
            <a:r>
              <a:rPr lang="es-ES" sz="5600" dirty="0"/>
              <a:t>Litispendencia y cosa juzgada: apreciable de oficio pendencia de otro juicio o resolución firme s/ art. 222 LEC. Auto 5 días (oral art. 210 LEC) Apelación; Desestimación demandado motivada en el acto o reserva Auto 5 días, con prosecución de actuaciones, pudiendo acordar realización de actuaciones, no pruebas , aportación sentencias etc.</a:t>
            </a:r>
          </a:p>
          <a:p>
            <a:pPr algn="just"/>
            <a:r>
              <a:rPr lang="es-ES" sz="5600" dirty="0"/>
              <a:t>Inadecuación procedimiento por cuantía: resolución motivada en la audiencia (</a:t>
            </a:r>
            <a:r>
              <a:rPr lang="es-ES" sz="5600" dirty="0" err="1"/>
              <a:t>j.v.</a:t>
            </a:r>
            <a:r>
              <a:rPr lang="es-ES" sz="5600" dirty="0"/>
              <a:t>) s/documentos e informes; cita a juicio verbal en su caso (apelable), salvo caducidad acción , dictando auto apelable .</a:t>
            </a:r>
          </a:p>
          <a:p>
            <a:pPr algn="just"/>
            <a:r>
              <a:rPr lang="es-ES" sz="5600" dirty="0"/>
              <a:t>Inadecuación del procedimiento por la materia: audiencia y resolución motivada , salvo complejidad por Auto 5 días; si procede </a:t>
            </a:r>
            <a:r>
              <a:rPr lang="es-ES" sz="5600" dirty="0" err="1"/>
              <a:t>j.v.</a:t>
            </a:r>
            <a:r>
              <a:rPr lang="es-ES" sz="5600" dirty="0"/>
              <a:t> cita a vista, salvo caducidad; vista con requisitos especiales o sobreseimiento, siendo subsanable ?.</a:t>
            </a:r>
          </a:p>
          <a:p>
            <a:pPr algn="just"/>
            <a:r>
              <a:rPr lang="es-ES" sz="5600" dirty="0"/>
              <a:t>Demanda defectuosa: en contestación demanda  o de oficio, admitiendo aclaraciones o precisiones en audiencia o </a:t>
            </a:r>
            <a:r>
              <a:rPr lang="es-ES" sz="5600" dirty="0" err="1"/>
              <a:t>j.v.</a:t>
            </a:r>
            <a:r>
              <a:rPr lang="es-ES" sz="5600" dirty="0"/>
              <a:t>; sobreseimiento si no fuere en absoluto posible determinar pretensión demanda o reconvención o frente a quien se formulan.</a:t>
            </a:r>
          </a:p>
          <a:p>
            <a:pPr algn="just"/>
            <a:r>
              <a:rPr lang="es-ES" sz="5600" dirty="0"/>
              <a:t>Excepciones análogas: se remite a los anteriores preceptos. (continuación audiencia p. anterior)</a:t>
            </a:r>
          </a:p>
          <a:p>
            <a:pPr algn="just"/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Times New Roman"/>
                <a:ea typeface="Times New Roman"/>
              </a:rPr>
              <a:t>6.- Juicio. Práctica de Prueba. Conclusiones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ES" sz="1800" dirty="0"/>
              <a:t>1) posibilidad de introducir nuevos hechos s/ 286 LEC; </a:t>
            </a:r>
          </a:p>
          <a:p>
            <a:pPr algn="just"/>
            <a:r>
              <a:rPr lang="es-ES" sz="1800" dirty="0"/>
              <a:t>2) Práctica de pruebas s/ 299 y ss. LEC ; medios 299 y orden art. 300: a) documental; b) interrogatorio partes; c) testifical d) periciales; e) reconocimiento judicial no externo; f) reproducción palabras, imágenes y sonidos, s/instrumentos filmación ,grabación u otros semejantes. g) continuación vista para práctica no conclusa.</a:t>
            </a:r>
          </a:p>
          <a:p>
            <a:pPr algn="just"/>
            <a:r>
              <a:rPr lang="es-ES" sz="1800" dirty="0"/>
              <a:t>Conclusiones art. 433 LEC : exposición clara y concisa s/ resumen de prueba: 1) hechos controvertidos, admitidos, probados e inciertos, con invocación de la carga de la prueba, o ciertos por presunción; 2)  concreta aplicación resultado de las pruebas, carga y presunciones, relacionada con los hechos aducidos por la parte y de contrario; 3) argumentos jurídicos s/pretensiones inalterables en ese momento. 4) facultativo traslado contradictorio a las partes para ilustración suficiente al tribunal.</a:t>
            </a:r>
          </a:p>
          <a:p>
            <a:pPr algn="just"/>
            <a:r>
              <a:rPr lang="es-ES" sz="1800" dirty="0"/>
              <a:t>Diligencias finales: </a:t>
            </a:r>
          </a:p>
          <a:p>
            <a:pPr algn="just">
              <a:buAutoNum type="alphaLcParenR"/>
            </a:pPr>
            <a:r>
              <a:rPr lang="es-ES" sz="1800" dirty="0"/>
              <a:t>Instancia de parte , salvo supuestos excepcionales , propuestas en su momento, no practicadas por causas ajenas a la parte , o de hechos nuevos s/art.286.</a:t>
            </a:r>
          </a:p>
          <a:p>
            <a:pPr algn="just">
              <a:buAutoNum type="alphaLcParenR"/>
            </a:pPr>
            <a:r>
              <a:rPr lang="es-ES" sz="1800" dirty="0"/>
              <a:t>Plazo de 20 días y presentación facultativa de escrito de haberse practicado en audiencia, comenzando el plazo para dictar sentencia.</a:t>
            </a:r>
          </a:p>
          <a:p>
            <a:pPr algn="just"/>
            <a:endParaRPr lang="es-ES" sz="1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3BB3-E4ED-4D2D-B071-13A487FC9CD3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1562</Words>
  <Application>Microsoft Office PowerPoint</Application>
  <PresentationFormat>Presentación en pantalla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de Office</vt:lpstr>
      <vt:lpstr>CUESTIONES PROCESALES PRÁCTICAS Y RELEVANTES DEL JUICIO ORDINARIO.-</vt:lpstr>
      <vt:lpstr>1.- Introducción  Procedimiento declarativo juicio ordinario : concordancias y diferencias.-</vt:lpstr>
      <vt:lpstr>2.- Escritos rectores : articulación y estructuración básica; clases y diferencias   </vt:lpstr>
      <vt:lpstr>3.-  Praxis : Redacción y estructuración de la demanda y contestación.</vt:lpstr>
      <vt:lpstr>4.- Fase intermedia de preparación del juicio: audiencia previa.</vt:lpstr>
      <vt:lpstr>5.- Excepciones procesales y de fondo.-</vt:lpstr>
      <vt:lpstr>6.- Juicio. Práctica de Prueba. Conclusiones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CUESTIONES PROCESALES PRÁCTICAS Y RELEVANTES EN LOS PROCEDIMIENTOS DECLARATIVOS.-</dc:title>
  <dc:creator>jesús papi</dc:creator>
  <cp:lastModifiedBy>GAVILAN LOPEZ, JESUS</cp:lastModifiedBy>
  <cp:revision>71</cp:revision>
  <dcterms:created xsi:type="dcterms:W3CDTF">2018-06-03T17:54:31Z</dcterms:created>
  <dcterms:modified xsi:type="dcterms:W3CDTF">2023-08-17T16:44:22Z</dcterms:modified>
</cp:coreProperties>
</file>